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60" r:id="rId5"/>
    <p:sldId id="270" r:id="rId6"/>
    <p:sldId id="273" r:id="rId7"/>
    <p:sldId id="271" r:id="rId8"/>
    <p:sldId id="259" r:id="rId9"/>
    <p:sldId id="261" r:id="rId10"/>
    <p:sldId id="269" r:id="rId11"/>
    <p:sldId id="262" r:id="rId12"/>
    <p:sldId id="263" r:id="rId13"/>
    <p:sldId id="264" r:id="rId14"/>
    <p:sldId id="265" r:id="rId15"/>
    <p:sldId id="266" r:id="rId16"/>
    <p:sldId id="272" r:id="rId17"/>
    <p:sldId id="267" r:id="rId18"/>
    <p:sldId id="268" r:id="rId19"/>
  </p:sldIdLst>
  <p:sldSz cx="12192000" cy="6858000"/>
  <p:notesSz cx="6858000" cy="9144000"/>
  <p:embeddedFontLst>
    <p:embeddedFont>
      <p:font typeface="Nunito Sans" pitchFamily="2" charset="0"/>
      <p:regular r:id="rId21"/>
      <p:bold r:id="rId22"/>
      <p:italic r:id="rId23"/>
      <p:boldItalic r:id="rId24"/>
    </p:embeddedFont>
    <p:embeddedFont>
      <p:font typeface="Nunito Sans Black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ilrJ10fRj6BZSVdRXILjrohUF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O9UYf3V5UfpnbIzprW5E9OlegOGHoWq/edit?usp=sharing&amp;ouid=107132437745420382364&amp;rtpof=true&amp;sd=tru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965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Game: https://www.baamboozle.com/game/1426936</a:t>
            </a:r>
            <a:endParaRPr/>
          </a:p>
        </p:txBody>
      </p:sp>
      <p:sp>
        <p:nvSpPr>
          <p:cNvPr id="193" name="Google Shape;193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dirty="0" err="1"/>
              <a:t>Answers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comprehension</a:t>
            </a:r>
            <a:r>
              <a:rPr lang="es-CO" dirty="0"/>
              <a:t> </a:t>
            </a:r>
            <a:r>
              <a:rPr lang="es-CO" dirty="0" err="1"/>
              <a:t>questions</a:t>
            </a:r>
            <a:r>
              <a:rPr lang="es-CO" dirty="0"/>
              <a:t>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dirty="0"/>
              <a:t>1. </a:t>
            </a:r>
            <a:r>
              <a:rPr lang="es-CO" dirty="0" err="1"/>
              <a:t>Bob's</a:t>
            </a:r>
            <a:r>
              <a:rPr lang="es-CO" dirty="0"/>
              <a:t> </a:t>
            </a:r>
            <a:r>
              <a:rPr lang="es-CO" dirty="0" err="1"/>
              <a:t>main</a:t>
            </a:r>
            <a:r>
              <a:rPr lang="es-CO" dirty="0"/>
              <a:t> </a:t>
            </a:r>
            <a:r>
              <a:rPr lang="es-CO" dirty="0" err="1"/>
              <a:t>concern</a:t>
            </a:r>
            <a:r>
              <a:rPr lang="es-CO" dirty="0"/>
              <a:t> </a:t>
            </a:r>
            <a:r>
              <a:rPr lang="es-CO" dirty="0" err="1"/>
              <a:t>regarding</a:t>
            </a:r>
            <a:r>
              <a:rPr lang="es-CO" dirty="0"/>
              <a:t> robots and </a:t>
            </a:r>
            <a:r>
              <a:rPr lang="es-CO" dirty="0" err="1"/>
              <a:t>automation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they</a:t>
            </a:r>
            <a:r>
              <a:rPr lang="es-CO" dirty="0"/>
              <a:t> </a:t>
            </a:r>
            <a:r>
              <a:rPr lang="es-CO" dirty="0" err="1"/>
              <a:t>will</a:t>
            </a:r>
            <a:r>
              <a:rPr lang="es-CO" dirty="0"/>
              <a:t> </a:t>
            </a:r>
            <a:r>
              <a:rPr lang="es-CO" dirty="0" err="1"/>
              <a:t>take</a:t>
            </a:r>
            <a:r>
              <a:rPr lang="es-CO" dirty="0"/>
              <a:t> </a:t>
            </a:r>
            <a:r>
              <a:rPr lang="es-CO" dirty="0" err="1"/>
              <a:t>over</a:t>
            </a:r>
            <a:r>
              <a:rPr lang="es-CO" dirty="0"/>
              <a:t> </a:t>
            </a:r>
            <a:r>
              <a:rPr lang="es-CO" dirty="0" err="1"/>
              <a:t>jobs</a:t>
            </a:r>
            <a:r>
              <a:rPr lang="es-CO" dirty="0"/>
              <a:t>, </a:t>
            </a:r>
            <a:r>
              <a:rPr lang="es-CO" dirty="0" err="1"/>
              <a:t>leading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unemployment</a:t>
            </a:r>
            <a:r>
              <a:rPr lang="es-CO" dirty="0"/>
              <a:t> and </a:t>
            </a:r>
            <a:r>
              <a:rPr lang="es-CO" dirty="0" err="1"/>
              <a:t>potentially</a:t>
            </a:r>
            <a:r>
              <a:rPr lang="es-CO" dirty="0"/>
              <a:t> </a:t>
            </a:r>
            <a:r>
              <a:rPr lang="es-CO" dirty="0" err="1"/>
              <a:t>causing</a:t>
            </a:r>
            <a:r>
              <a:rPr lang="es-CO" dirty="0"/>
              <a:t> societal </a:t>
            </a:r>
            <a:r>
              <a:rPr lang="es-CO" dirty="0" err="1"/>
              <a:t>upheaval</a:t>
            </a:r>
            <a:r>
              <a:rPr lang="es-CO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dirty="0"/>
              <a:t>2. </a:t>
            </a:r>
            <a:r>
              <a:rPr lang="es-CO" dirty="0" err="1"/>
              <a:t>The</a:t>
            </a:r>
            <a:r>
              <a:rPr lang="es-CO" dirty="0"/>
              <a:t> speaker </a:t>
            </a:r>
            <a:r>
              <a:rPr lang="es-CO" dirty="0" err="1"/>
              <a:t>counters</a:t>
            </a:r>
            <a:r>
              <a:rPr lang="es-CO" dirty="0"/>
              <a:t> </a:t>
            </a:r>
            <a:r>
              <a:rPr lang="es-CO" dirty="0" err="1"/>
              <a:t>Bob's</a:t>
            </a:r>
            <a:r>
              <a:rPr lang="es-CO" dirty="0"/>
              <a:t> </a:t>
            </a:r>
            <a:r>
              <a:rPr lang="es-CO" dirty="0" err="1"/>
              <a:t>concerns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pointing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technological</a:t>
            </a:r>
            <a:r>
              <a:rPr lang="es-CO" dirty="0"/>
              <a:t> </a:t>
            </a:r>
            <a:r>
              <a:rPr lang="es-CO" dirty="0" err="1"/>
              <a:t>advancements</a:t>
            </a:r>
            <a:r>
              <a:rPr lang="es-CO" dirty="0"/>
              <a:t> </a:t>
            </a:r>
            <a:r>
              <a:rPr lang="es-CO" dirty="0" err="1"/>
              <a:t>have</a:t>
            </a:r>
            <a:r>
              <a:rPr lang="es-CO" dirty="0"/>
              <a:t> </a:t>
            </a:r>
            <a:r>
              <a:rPr lang="es-CO" dirty="0" err="1"/>
              <a:t>historically</a:t>
            </a:r>
            <a:r>
              <a:rPr lang="es-CO" dirty="0"/>
              <a:t> led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increased</a:t>
            </a:r>
            <a:r>
              <a:rPr lang="es-CO" dirty="0"/>
              <a:t> </a:t>
            </a:r>
            <a:r>
              <a:rPr lang="es-CO" dirty="0" err="1"/>
              <a:t>efficiency</a:t>
            </a:r>
            <a:r>
              <a:rPr lang="es-CO" dirty="0"/>
              <a:t> and </a:t>
            </a:r>
            <a:r>
              <a:rPr lang="es-CO" dirty="0" err="1"/>
              <a:t>prosperity</a:t>
            </a:r>
            <a:r>
              <a:rPr lang="es-CO" dirty="0"/>
              <a:t>, and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humans</a:t>
            </a:r>
            <a:r>
              <a:rPr lang="es-CO" dirty="0"/>
              <a:t> </a:t>
            </a:r>
            <a:r>
              <a:rPr lang="es-CO" dirty="0" err="1"/>
              <a:t>have</a:t>
            </a:r>
            <a:r>
              <a:rPr lang="es-CO" dirty="0"/>
              <a:t> </a:t>
            </a:r>
            <a:r>
              <a:rPr lang="es-CO" dirty="0" err="1"/>
              <a:t>adapted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these</a:t>
            </a:r>
            <a:r>
              <a:rPr lang="es-CO" dirty="0"/>
              <a:t> </a:t>
            </a:r>
            <a:r>
              <a:rPr lang="es-CO" dirty="0" err="1"/>
              <a:t>changes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learning</a:t>
            </a:r>
            <a:r>
              <a:rPr lang="es-CO" dirty="0"/>
              <a:t> new </a:t>
            </a:r>
            <a:r>
              <a:rPr lang="es-CO" dirty="0" err="1"/>
              <a:t>skills</a:t>
            </a:r>
            <a:r>
              <a:rPr lang="es-CO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dirty="0"/>
              <a:t>3. </a:t>
            </a:r>
            <a:r>
              <a:rPr lang="es-CO" dirty="0" err="1"/>
              <a:t>The</a:t>
            </a:r>
            <a:r>
              <a:rPr lang="es-CO" dirty="0"/>
              <a:t> speaker uses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example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Industrial </a:t>
            </a:r>
            <a:r>
              <a:rPr lang="es-CO" dirty="0" err="1"/>
              <a:t>Revolution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illustrate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impact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technological</a:t>
            </a:r>
            <a:r>
              <a:rPr lang="es-CO" dirty="0"/>
              <a:t> </a:t>
            </a:r>
            <a:r>
              <a:rPr lang="es-CO" dirty="0" err="1"/>
              <a:t>advancements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employment</a:t>
            </a:r>
            <a:r>
              <a:rPr lang="es-CO" dirty="0"/>
              <a:t>, </a:t>
            </a:r>
            <a:r>
              <a:rPr lang="es-CO" dirty="0" err="1"/>
              <a:t>highlighting</a:t>
            </a:r>
            <a:r>
              <a:rPr lang="es-CO" dirty="0"/>
              <a:t> </a:t>
            </a:r>
            <a:r>
              <a:rPr lang="es-CO" dirty="0" err="1"/>
              <a:t>how</a:t>
            </a:r>
            <a:r>
              <a:rPr lang="es-CO" dirty="0"/>
              <a:t> </a:t>
            </a:r>
            <a:r>
              <a:rPr lang="es-CO" dirty="0" err="1"/>
              <a:t>automation</a:t>
            </a:r>
            <a:r>
              <a:rPr lang="es-CO" dirty="0"/>
              <a:t> has led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fewer</a:t>
            </a:r>
            <a:r>
              <a:rPr lang="es-CO" dirty="0"/>
              <a:t> </a:t>
            </a:r>
            <a:r>
              <a:rPr lang="es-CO" dirty="0" err="1"/>
              <a:t>people</a:t>
            </a:r>
            <a:r>
              <a:rPr lang="es-CO" dirty="0"/>
              <a:t> </a:t>
            </a:r>
            <a:r>
              <a:rPr lang="es-CO" dirty="0" err="1"/>
              <a:t>working</a:t>
            </a:r>
            <a:r>
              <a:rPr lang="es-CO" dirty="0"/>
              <a:t> </a:t>
            </a:r>
            <a:r>
              <a:rPr lang="es-CO" dirty="0" err="1"/>
              <a:t>fewer</a:t>
            </a:r>
            <a:r>
              <a:rPr lang="es-CO" dirty="0"/>
              <a:t> </a:t>
            </a:r>
            <a:r>
              <a:rPr lang="es-CO" dirty="0" err="1"/>
              <a:t>hours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achieve</a:t>
            </a:r>
            <a:r>
              <a:rPr lang="es-CO" dirty="0"/>
              <a:t> </a:t>
            </a:r>
            <a:r>
              <a:rPr lang="es-CO" dirty="0" err="1"/>
              <a:t>greater</a:t>
            </a:r>
            <a:r>
              <a:rPr lang="es-CO" dirty="0"/>
              <a:t> </a:t>
            </a:r>
            <a:r>
              <a:rPr lang="es-CO" dirty="0" err="1"/>
              <a:t>prosperity</a:t>
            </a:r>
            <a:r>
              <a:rPr lang="es-CO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dirty="0"/>
              <a:t>4. </a:t>
            </a:r>
            <a:r>
              <a:rPr lang="es-CO" dirty="0" err="1"/>
              <a:t>Some</a:t>
            </a:r>
            <a:r>
              <a:rPr lang="es-CO" dirty="0"/>
              <a:t> </a:t>
            </a:r>
            <a:r>
              <a:rPr lang="es-CO" dirty="0" err="1"/>
              <a:t>benefits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automation</a:t>
            </a:r>
            <a:r>
              <a:rPr lang="es-CO" dirty="0"/>
              <a:t> </a:t>
            </a:r>
            <a:r>
              <a:rPr lang="es-CO" dirty="0" err="1"/>
              <a:t>mentioned</a:t>
            </a:r>
            <a:r>
              <a:rPr lang="es-CO" dirty="0"/>
              <a:t> in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text</a:t>
            </a:r>
            <a:r>
              <a:rPr lang="es-CO" dirty="0"/>
              <a:t> </a:t>
            </a:r>
            <a:r>
              <a:rPr lang="es-CO" dirty="0" err="1"/>
              <a:t>include</a:t>
            </a:r>
            <a:r>
              <a:rPr lang="es-CO" dirty="0"/>
              <a:t> </a:t>
            </a:r>
            <a:r>
              <a:rPr lang="es-CO" dirty="0" err="1"/>
              <a:t>increased</a:t>
            </a:r>
            <a:r>
              <a:rPr lang="es-CO" dirty="0"/>
              <a:t> </a:t>
            </a:r>
            <a:r>
              <a:rPr lang="es-CO" dirty="0" err="1"/>
              <a:t>efficiency</a:t>
            </a:r>
            <a:r>
              <a:rPr lang="es-CO" dirty="0"/>
              <a:t>, </a:t>
            </a:r>
            <a:r>
              <a:rPr lang="es-CO" dirty="0" err="1"/>
              <a:t>reduced</a:t>
            </a:r>
            <a:r>
              <a:rPr lang="es-CO" dirty="0"/>
              <a:t> </a:t>
            </a:r>
            <a:r>
              <a:rPr lang="es-CO" dirty="0" err="1"/>
              <a:t>workload</a:t>
            </a:r>
            <a:r>
              <a:rPr lang="es-CO" dirty="0"/>
              <a:t>, and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ability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perform</a:t>
            </a:r>
            <a:r>
              <a:rPr lang="es-CO" dirty="0"/>
              <a:t> </a:t>
            </a:r>
            <a:r>
              <a:rPr lang="es-CO" dirty="0" err="1"/>
              <a:t>tasks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are </a:t>
            </a:r>
            <a:r>
              <a:rPr lang="es-CO" dirty="0" err="1"/>
              <a:t>difficult</a:t>
            </a:r>
            <a:r>
              <a:rPr lang="es-CO" dirty="0"/>
              <a:t>, </a:t>
            </a:r>
            <a:r>
              <a:rPr lang="es-CO" dirty="0" err="1"/>
              <a:t>dirty</a:t>
            </a:r>
            <a:r>
              <a:rPr lang="es-CO" dirty="0"/>
              <a:t>, </a:t>
            </a:r>
            <a:r>
              <a:rPr lang="es-CO" dirty="0" err="1"/>
              <a:t>dangerous</a:t>
            </a:r>
            <a:r>
              <a:rPr lang="es-CO" dirty="0"/>
              <a:t>, </a:t>
            </a:r>
            <a:r>
              <a:rPr lang="es-CO" dirty="0" err="1"/>
              <a:t>or</a:t>
            </a:r>
            <a:r>
              <a:rPr lang="es-CO" dirty="0"/>
              <a:t> time-</a:t>
            </a:r>
            <a:r>
              <a:rPr lang="es-CO" dirty="0" err="1"/>
              <a:t>consuming</a:t>
            </a:r>
            <a:r>
              <a:rPr lang="es-CO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dirty="0"/>
              <a:t>5. </a:t>
            </a:r>
            <a:r>
              <a:rPr lang="es-CO" dirty="0" err="1"/>
              <a:t>The</a:t>
            </a:r>
            <a:r>
              <a:rPr lang="es-CO" dirty="0"/>
              <a:t> speaker </a:t>
            </a:r>
            <a:r>
              <a:rPr lang="es-CO" dirty="0" err="1"/>
              <a:t>suggests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humans</a:t>
            </a:r>
            <a:r>
              <a:rPr lang="es-CO" dirty="0"/>
              <a:t> </a:t>
            </a:r>
            <a:r>
              <a:rPr lang="es-CO" dirty="0" err="1"/>
              <a:t>adapt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technological</a:t>
            </a:r>
            <a:r>
              <a:rPr lang="es-CO" dirty="0"/>
              <a:t> </a:t>
            </a:r>
            <a:r>
              <a:rPr lang="es-CO" dirty="0" err="1"/>
              <a:t>advancements</a:t>
            </a:r>
            <a:r>
              <a:rPr lang="es-CO" dirty="0"/>
              <a:t> </a:t>
            </a:r>
            <a:r>
              <a:rPr lang="es-CO" dirty="0" err="1"/>
              <a:t>by</a:t>
            </a:r>
            <a:r>
              <a:rPr lang="es-CO" dirty="0"/>
              <a:t> </a:t>
            </a:r>
            <a:r>
              <a:rPr lang="es-CO" dirty="0" err="1"/>
              <a:t>learning</a:t>
            </a:r>
            <a:r>
              <a:rPr lang="es-CO" dirty="0"/>
              <a:t> new </a:t>
            </a:r>
            <a:r>
              <a:rPr lang="es-CO" dirty="0" err="1"/>
              <a:t>skills</a:t>
            </a:r>
            <a:r>
              <a:rPr lang="es-CO" dirty="0"/>
              <a:t> and </a:t>
            </a:r>
            <a:r>
              <a:rPr lang="es-CO" dirty="0" err="1"/>
              <a:t>finding</a:t>
            </a:r>
            <a:r>
              <a:rPr lang="es-CO" dirty="0"/>
              <a:t> new </a:t>
            </a:r>
            <a:r>
              <a:rPr lang="es-CO" dirty="0" err="1"/>
              <a:t>opportunities</a:t>
            </a:r>
            <a:r>
              <a:rPr lang="es-CO" dirty="0"/>
              <a:t>, </a:t>
            </a:r>
            <a:r>
              <a:rPr lang="es-CO" dirty="0" err="1"/>
              <a:t>ultimately</a:t>
            </a:r>
            <a:r>
              <a:rPr lang="es-CO" dirty="0"/>
              <a:t> </a:t>
            </a:r>
            <a:r>
              <a:rPr lang="es-CO" dirty="0" err="1"/>
              <a:t>benefiting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having</a:t>
            </a:r>
            <a:r>
              <a:rPr lang="es-CO" dirty="0"/>
              <a:t> </a:t>
            </a:r>
            <a:r>
              <a:rPr lang="es-CO" dirty="0" err="1"/>
              <a:t>their</a:t>
            </a:r>
            <a:r>
              <a:rPr lang="es-CO" dirty="0"/>
              <a:t> </a:t>
            </a:r>
            <a:r>
              <a:rPr lang="es-CO" dirty="0" err="1"/>
              <a:t>previous</a:t>
            </a:r>
            <a:r>
              <a:rPr lang="es-CO" dirty="0"/>
              <a:t> </a:t>
            </a:r>
            <a:r>
              <a:rPr lang="es-CO" dirty="0" err="1"/>
              <a:t>jobs</a:t>
            </a:r>
            <a:r>
              <a:rPr lang="es-CO" dirty="0"/>
              <a:t> done </a:t>
            </a:r>
            <a:r>
              <a:rPr lang="es-CO" dirty="0" err="1"/>
              <a:t>by</a:t>
            </a:r>
            <a:r>
              <a:rPr lang="es-CO" dirty="0"/>
              <a:t> machines.</a:t>
            </a:r>
            <a:endParaRPr dirty="0"/>
          </a:p>
        </p:txBody>
      </p:sp>
      <p:sp>
        <p:nvSpPr>
          <p:cNvPr id="227" name="Google Shape;22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7" name="Google Shape;25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100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https://docs.google.com/document/d/1PO9UYf3V5UfpnbIzprW5E9OlegOGHoWq/edit?usp=sharing&amp;ouid=107132437745420382364&amp;rtpof=true&amp;sd=true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Verbs in past review: https://wordwall.net/es/resource/34704781/crossword-past-simple-verbs </a:t>
            </a:r>
            <a:endParaRPr/>
          </a:p>
        </p:txBody>
      </p:sp>
      <p:sp>
        <p:nvSpPr>
          <p:cNvPr id="130" name="Google Shape;13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54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02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92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9" name="Google Shape;1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e.kahoot.it/details/b3495851-d9f0-4797-85c1-bdeb27366c95" TargetMode="External"/><Relationship Id="rId5" Type="http://schemas.openxmlformats.org/officeDocument/2006/relationships/hyperlink" Target="https://www.baamboozle.com/game/1426936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WNEZLbP9Lk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hyperlink" Target="https://www.menti.com/almnzd1qb65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target.com/searchitoperations/tip/Troubleshooting-application-performance-Issues-and-answers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techtarget.com/searchdatacenter/definition/infrastructur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jpg"/><Relationship Id="rId7" Type="http://schemas.openxmlformats.org/officeDocument/2006/relationships/hyperlink" Target="https://quizizz.com/admin/quiz/6602155b76502623ec652e8b?source=quiz_sha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wall.net/es/resource/70603592/copia-de-wh-questions-word-order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ordwall.net/es/resource/34704781/crossword-past-simple-ver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jpg"/><Relationship Id="rId7" Type="http://schemas.openxmlformats.org/officeDocument/2006/relationships/hyperlink" Target="https://padlet.com/adrianasarmiento2366/warm-up-answer-the-following-questions-what-kinds-of-technol-gpaaqxgczx3g19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l="7812" r="7810" b="7534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9039" y="647754"/>
            <a:ext cx="3753920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158676" y="2392672"/>
            <a:ext cx="787464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s-CO" sz="7000" b="1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Bootcamp</a:t>
            </a:r>
            <a:endParaRPr sz="7000" b="1" i="0" u="none" strike="noStrike" cap="non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185075" y="3581822"/>
            <a:ext cx="787464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The World of IT 1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97" name="Google Shape;97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/>
          <p:nvPr/>
        </p:nvSpPr>
        <p:spPr>
          <a:xfrm>
            <a:off x="3852472" y="4447770"/>
            <a:ext cx="449704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Basic </a:t>
            </a:r>
            <a:r>
              <a:rPr lang="es-CO" sz="2400" b="0" i="0" u="none" strike="noStrike" cap="none" dirty="0" err="1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dirty="0">
                <a:solidFill>
                  <a:srgbClr val="D2A6FF"/>
                </a:solidFill>
              </a:rPr>
              <a:t>CAROLINA GOMEZ</a:t>
            </a:r>
            <a:r>
              <a:rPr lang="es-CO" sz="24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 MELENDEZ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24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May </a:t>
            </a:r>
            <a:r>
              <a:rPr lang="es-CO" sz="2400" dirty="0">
                <a:solidFill>
                  <a:srgbClr val="D2A6FF"/>
                </a:solidFill>
              </a:rPr>
              <a:t>22nd</a:t>
            </a:r>
            <a:r>
              <a:rPr lang="es-CO" sz="24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, 2024</a:t>
            </a:r>
            <a:endParaRPr sz="2400" b="0" i="0" u="none" strike="noStrike" cap="none" dirty="0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83" name="Google Shape;18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118520" y="2131748"/>
            <a:ext cx="9029445" cy="43833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914724" y="199427"/>
            <a:ext cx="244626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Practice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449913" y="2131748"/>
            <a:ext cx="853091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10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636363"/>
                </a:solidFill>
                <a:effectLst/>
                <a:latin typeface="Nunito Sans" pitchFamily="2" charset="0"/>
              </a:rPr>
              <a:t>The origins of information technology trace back to ancient civilizations, where humans initially served as "computers," performing computational tasks manually. _____ invention of machines revolutionized _____ processes, leading to the development of modern information technology. _____</a:t>
            </a:r>
            <a:r>
              <a:rPr lang="en-US" sz="2400" b="0" i="0" u="sng" dirty="0">
                <a:solidFill>
                  <a:srgbClr val="636363"/>
                </a:solidFill>
                <a:effectLst/>
                <a:latin typeface="Nunito Sans" pitchFamily="2" charset="0"/>
              </a:rPr>
              <a:t>, </a:t>
            </a:r>
            <a:r>
              <a:rPr lang="en-US" sz="2400" b="0" i="0" dirty="0">
                <a:solidFill>
                  <a:srgbClr val="636363"/>
                </a:solidFill>
                <a:effectLst/>
                <a:latin typeface="Nunito Sans" pitchFamily="2" charset="0"/>
              </a:rPr>
              <a:t> information tethered to physical forms, then _____ has transcended boundaries, becoming _____ disembodied and accessible issue from anywhere through advancements like cloud technology. Recent strides in IT owe _____ existence to the continuous refinement of computing systems.</a:t>
            </a:r>
            <a:endParaRPr lang="en-US" sz="2400" dirty="0">
              <a:latin typeface="Nunito Sans" pitchFamily="2" charset="0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35379" y="1053451"/>
            <a:ext cx="875997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Fill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in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blanks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using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an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appropriate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determiner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or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pronoun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from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box: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their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a,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these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first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13C31B-3965-BB33-98BA-684DBED0989E}"/>
              </a:ext>
            </a:extLst>
          </p:cNvPr>
          <p:cNvSpPr txBox="1"/>
          <p:nvPr/>
        </p:nvSpPr>
        <p:spPr>
          <a:xfrm>
            <a:off x="6443019" y="31981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latin typeface="Nunito Sans" pitchFamily="2" charset="0"/>
              </a:rPr>
              <a:t>The</a:t>
            </a:r>
            <a:endParaRPr lang="es-CO" sz="2400" dirty="0">
              <a:latin typeface="Nunito Sans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203DCA-E6DC-2E18-2523-7F9E16639D4F}"/>
              </a:ext>
            </a:extLst>
          </p:cNvPr>
          <p:cNvSpPr txBox="1"/>
          <p:nvPr/>
        </p:nvSpPr>
        <p:spPr>
          <a:xfrm>
            <a:off x="4026140" y="3533930"/>
            <a:ext cx="102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latin typeface="Nunito Sans" pitchFamily="2" charset="0"/>
              </a:rPr>
              <a:t>these</a:t>
            </a:r>
            <a:endParaRPr lang="es-CO" sz="2400" dirty="0">
              <a:latin typeface="Nunito Sans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F80CC1-528E-B94F-F558-85EE09BF9802}"/>
              </a:ext>
            </a:extLst>
          </p:cNvPr>
          <p:cNvSpPr txBox="1"/>
          <p:nvPr/>
        </p:nvSpPr>
        <p:spPr>
          <a:xfrm>
            <a:off x="7988701" y="3861752"/>
            <a:ext cx="855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latin typeface="Nunito Sans" pitchFamily="2" charset="0"/>
              </a:rPr>
              <a:t>First</a:t>
            </a:r>
            <a:endParaRPr lang="es-CO" sz="2400" dirty="0">
              <a:latin typeface="Nunito Sans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9414BF-AA2E-F25D-4FA8-16B18AA56A44}"/>
              </a:ext>
            </a:extLst>
          </p:cNvPr>
          <p:cNvSpPr txBox="1"/>
          <p:nvPr/>
        </p:nvSpPr>
        <p:spPr>
          <a:xfrm>
            <a:off x="5755498" y="4646206"/>
            <a:ext cx="555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Nunito Sans" pitchFamily="2" charset="0"/>
              </a:rPr>
              <a:t>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217E1C-40B4-7B0A-85A6-BE755C535014}"/>
              </a:ext>
            </a:extLst>
          </p:cNvPr>
          <p:cNvSpPr txBox="1"/>
          <p:nvPr/>
        </p:nvSpPr>
        <p:spPr>
          <a:xfrm>
            <a:off x="6443019" y="535480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latin typeface="Nunito Sans" pitchFamily="2" charset="0"/>
              </a:rPr>
              <a:t>their</a:t>
            </a:r>
            <a:endParaRPr lang="es-CO" sz="2400" dirty="0">
              <a:latin typeface="Nunito Sans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95EA65-899A-698F-7B1F-77F1DFD7D4DD}"/>
              </a:ext>
            </a:extLst>
          </p:cNvPr>
          <p:cNvSpPr txBox="1"/>
          <p:nvPr/>
        </p:nvSpPr>
        <p:spPr>
          <a:xfrm>
            <a:off x="7482169" y="4259532"/>
            <a:ext cx="701016" cy="46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>
                <a:latin typeface="Nunito Sans" pitchFamily="2" charset="0"/>
              </a:rPr>
              <a:t>it</a:t>
            </a:r>
            <a:endParaRPr lang="es-CO" sz="2400" dirty="0"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9"/>
          <p:cNvGrpSpPr/>
          <p:nvPr/>
        </p:nvGrpSpPr>
        <p:grpSpPr>
          <a:xfrm>
            <a:off x="0" y="-33189"/>
            <a:ext cx="12192000" cy="6858002"/>
            <a:chOff x="0" y="317351"/>
            <a:chExt cx="12192000" cy="6858002"/>
          </a:xfrm>
        </p:grpSpPr>
        <p:pic>
          <p:nvPicPr>
            <p:cNvPr id="196" name="Google Shape;196;p29"/>
            <p:cNvPicPr preferRelativeResize="0"/>
            <p:nvPr/>
          </p:nvPicPr>
          <p:blipFill rotWithShape="1">
            <a:blip r:embed="rId3">
              <a:alphaModFix/>
            </a:blip>
            <a:srcRect l="7812" r="7810" b="7534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9"/>
          <p:cNvGrpSpPr/>
          <p:nvPr/>
        </p:nvGrpSpPr>
        <p:grpSpPr>
          <a:xfrm>
            <a:off x="8269761" y="4138552"/>
            <a:ext cx="2490373" cy="546162"/>
            <a:chOff x="246250" y="4033948"/>
            <a:chExt cx="2490373" cy="546162"/>
          </a:xfrm>
        </p:grpSpPr>
        <p:sp>
          <p:nvSpPr>
            <p:cNvPr id="199" name="Google Shape;199;p29"/>
            <p:cNvSpPr/>
            <p:nvPr/>
          </p:nvSpPr>
          <p:spPr>
            <a:xfrm>
              <a:off x="246250" y="4033948"/>
              <a:ext cx="2490373" cy="507333"/>
            </a:xfrm>
            <a:prstGeom prst="roundRect">
              <a:avLst>
                <a:gd name="adj" fmla="val 19170"/>
              </a:avLst>
            </a:prstGeom>
            <a:gradFill>
              <a:gsLst>
                <a:gs pos="0">
                  <a:srgbClr val="A0F4FD"/>
                </a:gs>
                <a:gs pos="100000">
                  <a:srgbClr val="D2A6FF"/>
                </a:gs>
              </a:gsLst>
              <a:lin ang="0" scaled="0"/>
            </a:gradFill>
            <a:ln w="12700" cap="flat" cmpd="sng">
              <a:solidFill>
                <a:srgbClr val="D2A6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>
              <a:hlinkClick r:id="rId5"/>
            </p:cNvPr>
            <p:cNvSpPr txBox="1"/>
            <p:nvPr/>
          </p:nvSpPr>
          <p:spPr>
            <a:xfrm>
              <a:off x="463426" y="4056930"/>
              <a:ext cx="2056018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CO" sz="2800" b="0" i="0" u="none" strike="noStrike" cap="none" dirty="0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  <a:hlinkClick r:id="rId6"/>
                </a:rPr>
                <a:t>Play</a:t>
              </a:r>
              <a:r>
                <a:rPr lang="es-CO" sz="2800" b="0" i="0" u="none" strike="noStrike" cap="none" dirty="0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 </a:t>
              </a:r>
              <a:r>
                <a:rPr lang="es-CO" sz="2800" b="0" i="0" u="none" strike="noStrike" cap="none" dirty="0" err="1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here</a:t>
              </a:r>
              <a:r>
                <a:rPr lang="es-CO" sz="2800" b="0" i="0" u="none" strike="noStrike" cap="none" dirty="0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1" name="Google Shape;20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1045" y="390743"/>
            <a:ext cx="1088022" cy="37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31904" y="195198"/>
            <a:ext cx="1423672" cy="77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3267855" y="925754"/>
            <a:ext cx="5441429" cy="523180"/>
          </a:xfrm>
          <a:prstGeom prst="roundRect">
            <a:avLst>
              <a:gd name="adj" fmla="val 19170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2143592" y="1835028"/>
            <a:ext cx="76899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Choose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best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option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to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complete </a:t>
            </a: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1" i="0" u="none" strike="noStrike" cap="none" dirty="0" err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sentences</a:t>
            </a:r>
            <a:r>
              <a:rPr lang="es-CO" sz="2400" b="1" i="0" u="none" strike="noStrike" cap="none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. 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974294" y="989184"/>
            <a:ext cx="6028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DETERMINERS &amp; PRONOUNS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3747E3-E8F7-CA7B-5BC1-79845D51B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078" y="3099040"/>
            <a:ext cx="3362794" cy="23720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3C6D66-D6C8-2E5A-7854-3795AFE06EBE}"/>
              </a:ext>
            </a:extLst>
          </p:cNvPr>
          <p:cNvSpPr txBox="1"/>
          <p:nvPr/>
        </p:nvSpPr>
        <p:spPr>
          <a:xfrm>
            <a:off x="5843667" y="6079480"/>
            <a:ext cx="6318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https://create.kahoot.it/details/b3495851-d9f0-4797-85c1-bdeb27366c95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5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6618096" y="1072388"/>
            <a:ext cx="3879073" cy="635000"/>
          </a:xfrm>
          <a:prstGeom prst="rect">
            <a:avLst/>
          </a:prstGeom>
          <a:solidFill>
            <a:srgbClr val="D2A6FF">
              <a:alpha val="87450"/>
            </a:srgbClr>
          </a:solidFill>
          <a:ln w="12700" cap="flat" cmpd="sng">
            <a:solidFill>
              <a:srgbClr val="ADF6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7671098" y="1049947"/>
            <a:ext cx="21385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Watch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5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217" name="Google Shape;217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"/>
          <p:cNvSpPr txBox="1"/>
          <p:nvPr/>
        </p:nvSpPr>
        <p:spPr>
          <a:xfrm>
            <a:off x="6565900" y="2175779"/>
            <a:ext cx="50504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Watch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following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video.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F5822E-5B19-B501-C298-B7D8C95A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051" y="2686372"/>
            <a:ext cx="5674186" cy="27369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5E5B3BB-E2CB-AB12-2CEE-0FD429265148}"/>
              </a:ext>
            </a:extLst>
          </p:cNvPr>
          <p:cNvSpPr txBox="1"/>
          <p:nvPr/>
        </p:nvSpPr>
        <p:spPr>
          <a:xfrm>
            <a:off x="6614330" y="577505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>
                <a:hlinkClick r:id="rId8"/>
              </a:rPr>
              <a:t>https://www.youtube.com/watch?v=cWNEZLbP9Lk</a:t>
            </a:r>
            <a:endParaRPr lang="es-CO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l="42726"/>
          <a:stretch/>
        </p:blipFill>
        <p:spPr>
          <a:xfrm>
            <a:off x="8264106" y="0"/>
            <a:ext cx="39278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30"/>
          <p:cNvGrpSpPr/>
          <p:nvPr/>
        </p:nvGrpSpPr>
        <p:grpSpPr>
          <a:xfrm>
            <a:off x="189780" y="51012"/>
            <a:ext cx="9737058" cy="770002"/>
            <a:chOff x="597743" y="203053"/>
            <a:chExt cx="9737058" cy="770002"/>
          </a:xfrm>
        </p:grpSpPr>
        <p:pic>
          <p:nvPicPr>
            <p:cNvPr id="232" name="Google Shape;232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11129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189780" y="2592963"/>
            <a:ext cx="7578361" cy="39026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97743" y="885618"/>
            <a:ext cx="287007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Share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97743" y="1582210"/>
            <a:ext cx="717039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Based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on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video,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type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a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word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you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remember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from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it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740B36-E70A-8042-F87D-276C838C26C8}"/>
              </a:ext>
            </a:extLst>
          </p:cNvPr>
          <p:cNvSpPr txBox="1"/>
          <p:nvPr/>
        </p:nvSpPr>
        <p:spPr>
          <a:xfrm>
            <a:off x="2712401" y="5990205"/>
            <a:ext cx="3927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7"/>
              </a:rPr>
              <a:t>https://www.menti.com/almnzd1qb65o</a:t>
            </a:r>
            <a:endParaRPr lang="es-CO" dirty="0"/>
          </a:p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F71DB8E-2594-65B6-56AA-3DAD63848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4442" y="2831923"/>
            <a:ext cx="5265848" cy="29606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l="42726"/>
          <a:stretch/>
        </p:blipFill>
        <p:spPr>
          <a:xfrm>
            <a:off x="8264106" y="0"/>
            <a:ext cx="392789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/>
          <p:nvPr/>
        </p:nvSpPr>
        <p:spPr>
          <a:xfrm>
            <a:off x="8264106" y="0"/>
            <a:ext cx="3927894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31"/>
          <p:cNvGrpSpPr/>
          <p:nvPr/>
        </p:nvGrpSpPr>
        <p:grpSpPr>
          <a:xfrm>
            <a:off x="189780" y="51012"/>
            <a:ext cx="9737058" cy="770002"/>
            <a:chOff x="597743" y="203053"/>
            <a:chExt cx="9737058" cy="770002"/>
          </a:xfrm>
        </p:grpSpPr>
        <p:pic>
          <p:nvPicPr>
            <p:cNvPr id="247" name="Google Shape;247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11129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196433" y="1597206"/>
            <a:ext cx="7940856" cy="51483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597743" y="589430"/>
            <a:ext cx="445394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Reading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457984" y="1701903"/>
            <a:ext cx="7417754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Information technology (IT) is the use of any computers, storage, networking and other physical devices, </a:t>
            </a:r>
            <a:r>
              <a:rPr lang="en-US" sz="20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infrastructure</a:t>
            </a: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 and processes to create, process, store, secure and exchange all forms of electronic data. </a:t>
            </a:r>
          </a:p>
          <a:p>
            <a:pPr algn="just"/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The IT department ensures that the organization's systems, networks, data and applications all connect and function properly. </a:t>
            </a:r>
          </a:p>
          <a:p>
            <a:pPr algn="just"/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The IT team handles three major areas:</a:t>
            </a:r>
          </a:p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deploys and maintains business applications, services and infrastructure (servers, networks, storage);</a:t>
            </a:r>
          </a:p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monitors, optimizes and </a:t>
            </a:r>
            <a:r>
              <a:rPr lang="en-US" sz="2000" b="0" i="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troubleshoots the performance of applications</a:t>
            </a: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, services and infrastructure; and</a:t>
            </a:r>
          </a:p>
          <a:p>
            <a:pPr algn="just">
              <a:buFont typeface="+mj-lt"/>
              <a:buAutoNum type="arabicPeriod"/>
            </a:pP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oversees the security and governance of applications, services and infrastructure. </a:t>
            </a:r>
          </a:p>
          <a:p>
            <a:pPr algn="just">
              <a:buSzPts val="2000"/>
            </a:pPr>
            <a:r>
              <a:rPr lang="en-US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unito Sans" pitchFamily="2" charset="0"/>
              </a:rPr>
              <a:t>Most IT staff have different responsibilities within the team that break into several key areas including:</a:t>
            </a:r>
          </a:p>
        </p:txBody>
      </p:sp>
      <p:sp>
        <p:nvSpPr>
          <p:cNvPr id="253" name="Google Shape;253;p31"/>
          <p:cNvSpPr txBox="1"/>
          <p:nvPr/>
        </p:nvSpPr>
        <p:spPr>
          <a:xfrm>
            <a:off x="597743" y="1164980"/>
            <a:ext cx="35695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Read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following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text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32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262" name="Google Shape;26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Google Shape;26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>
            <a:off x="179882" y="829296"/>
            <a:ext cx="5792793" cy="602870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Nunito Sans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32A015-0030-FD5A-3F7C-C1DDD1C9A0B8}"/>
              </a:ext>
            </a:extLst>
          </p:cNvPr>
          <p:cNvSpPr txBox="1"/>
          <p:nvPr/>
        </p:nvSpPr>
        <p:spPr>
          <a:xfrm>
            <a:off x="315980" y="1027492"/>
            <a:ext cx="54657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0" dirty="0">
                <a:solidFill>
                  <a:srgbClr val="666666"/>
                </a:solidFill>
                <a:effectLst/>
                <a:latin typeface="Nunito Sans" pitchFamily="2" charset="0"/>
              </a:rPr>
              <a:t>Administration.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Nunito Sans" pitchFamily="2" charset="0"/>
              </a:rPr>
              <a:t> Administrators handle the day-to-day deployment, operation and monitoring of an IT environment, including systems, networks and applications. 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dirty="0">
                <a:solidFill>
                  <a:srgbClr val="666666"/>
                </a:solidFill>
                <a:effectLst/>
                <a:latin typeface="Nunito Sans" pitchFamily="2" charset="0"/>
              </a:rPr>
              <a:t>Support.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Nunito Sans" pitchFamily="2" charset="0"/>
              </a:rPr>
              <a:t> Help desk staff specialize in answering questions, gathering information and directing troubleshooting efforts for hardware and software.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dirty="0">
                <a:solidFill>
                  <a:srgbClr val="666666"/>
                </a:solidFill>
                <a:effectLst/>
                <a:latin typeface="Nunito Sans" pitchFamily="2" charset="0"/>
              </a:rPr>
              <a:t>Applications.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Nunito Sans" pitchFamily="2" charset="0"/>
              </a:rPr>
              <a:t> Businesses rely on software to perform work. The trend toward agile or continuous development paradigms require developers to be increasingly involved with IT operations.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dirty="0">
                <a:solidFill>
                  <a:srgbClr val="666666"/>
                </a:solidFill>
                <a:effectLst/>
                <a:latin typeface="Nunito Sans" pitchFamily="2" charset="0"/>
              </a:rPr>
              <a:t>Compliance.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Nunito Sans" pitchFamily="2" charset="0"/>
              </a:rPr>
              <a:t> Businesses are obligated to observe varied government- and industry-driven regulatory requirements. IT staff play a major role in securing and monitoring access to business data and applications.</a:t>
            </a:r>
            <a:endParaRPr lang="en-US" sz="2000" b="0" i="0" u="none" strike="noStrike" cap="none" dirty="0">
              <a:solidFill>
                <a:schemeClr val="lt1"/>
              </a:solidFill>
              <a:latin typeface="Nunito Sans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83" name="Google Shape;18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0" y="199427"/>
            <a:ext cx="9462222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001059"/>
                </a:solidFill>
                <a:latin typeface="Nunito Sans" pitchFamily="2" charset="0"/>
                <a:sym typeface="Nunito Sans Black"/>
              </a:rPr>
              <a:t>            </a:t>
            </a:r>
            <a:r>
              <a:rPr lang="es-CO" sz="4400" b="1" dirty="0" err="1">
                <a:solidFill>
                  <a:srgbClr val="001059"/>
                </a:solidFill>
                <a:latin typeface="Nunito Sans" pitchFamily="2" charset="0"/>
                <a:sym typeface="Nunito Sans Black"/>
              </a:rPr>
              <a:t>Vocabulary</a:t>
            </a:r>
            <a:r>
              <a:rPr lang="es-CO" sz="4400" b="1" dirty="0">
                <a:solidFill>
                  <a:srgbClr val="001059"/>
                </a:solidFill>
                <a:latin typeface="Nunito Sans" pitchFamily="2" charset="0"/>
                <a:sym typeface="Nunito Sans Black"/>
              </a:rPr>
              <a:t> Activity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unito Sans" pitchFamily="2" charset="0"/>
                <a:ea typeface="+mn-ea"/>
                <a:cs typeface="+mn-cs"/>
              </a:rPr>
              <a:t>Write down the following information from the text in the previous slides.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C643DBC-5FAA-4664-8BF7-79EE97C73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82289"/>
              </p:ext>
            </p:extLst>
          </p:nvPr>
        </p:nvGraphicFramePr>
        <p:xfrm>
          <a:off x="667111" y="2368129"/>
          <a:ext cx="8128000" cy="426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91934">
                  <a:extLst>
                    <a:ext uri="{9D8B030D-6E8A-4147-A177-3AD203B41FA5}">
                      <a16:colId xmlns:a16="http://schemas.microsoft.com/office/drawing/2014/main" val="2360681560"/>
                    </a:ext>
                  </a:extLst>
                </a:gridCol>
                <a:gridCol w="4636066">
                  <a:extLst>
                    <a:ext uri="{9D8B030D-6E8A-4147-A177-3AD203B41FA5}">
                      <a16:colId xmlns:a16="http://schemas.microsoft.com/office/drawing/2014/main" val="2286939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noProof="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KEY 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noProof="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DEFINITION/ SYNONYM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67201"/>
                  </a:ext>
                </a:extLst>
              </a:tr>
              <a:tr h="194321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Infrastructure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Skeleton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;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the framework or features of a system or organization.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23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troubleshoot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Diagnose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,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analyse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and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solve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4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paradigm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Another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rules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to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solving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problems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91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compliance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To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align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to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standards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or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59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rely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Depend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on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someone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or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something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0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Deploy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Leave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a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system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working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indepently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58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oversees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Supervises, observe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14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Handle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Manipulate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with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your</a:t>
                      </a:r>
                      <a:r>
                        <a:rPr lang="es-CO" sz="2000" dirty="0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 </a:t>
                      </a:r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hands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0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toward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000" dirty="0" err="1">
                          <a:solidFill>
                            <a:srgbClr val="002060"/>
                          </a:solidFill>
                          <a:latin typeface="Nunito Sans" pitchFamily="2" charset="0"/>
                        </a:rPr>
                        <a:t>direction</a:t>
                      </a:r>
                      <a:endParaRPr lang="es-CO" sz="2000" dirty="0">
                        <a:solidFill>
                          <a:srgbClr val="002060"/>
                        </a:solidFill>
                        <a:latin typeface="Nunito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7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28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5772927" y="1322668"/>
            <a:ext cx="6419072" cy="672166"/>
          </a:xfrm>
          <a:prstGeom prst="rect">
            <a:avLst/>
          </a:prstGeom>
          <a:solidFill>
            <a:srgbClr val="D2A6FF">
              <a:alpha val="87450"/>
            </a:srgbClr>
          </a:solidFill>
          <a:ln w="12700" cap="flat" cmpd="sng">
            <a:solidFill>
              <a:srgbClr val="ADF6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5981076" y="1322668"/>
            <a:ext cx="621092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0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Reading </a:t>
            </a:r>
            <a:r>
              <a:rPr lang="es-CO" sz="40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Comprehension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33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280" name="Google Shape;280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2" name="Google Shape;28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51F4902-304A-D882-1A74-FCA13EF046EF}"/>
              </a:ext>
            </a:extLst>
          </p:cNvPr>
          <p:cNvSpPr txBox="1"/>
          <p:nvPr/>
        </p:nvSpPr>
        <p:spPr>
          <a:xfrm>
            <a:off x="6096000" y="4827487"/>
            <a:ext cx="5776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7"/>
              </a:rPr>
              <a:t>https://quizizz.com/admin/quiz/6602155b76502623ec652e8b?source=quiz_share</a:t>
            </a:r>
            <a:endParaRPr lang="es-CO" dirty="0"/>
          </a:p>
        </p:txBody>
      </p:sp>
      <p:pic>
        <p:nvPicPr>
          <p:cNvPr id="7" name="Imagen 6">
            <a:hlinkClick r:id="rId7"/>
            <a:extLst>
              <a:ext uri="{FF2B5EF4-FFF2-40B4-BE49-F238E27FC236}">
                <a16:creationId xmlns:a16="http://schemas.microsoft.com/office/drawing/2014/main" id="{02CD55FE-15C5-9442-5BA0-7A803E5F3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681" y="2974916"/>
            <a:ext cx="5319714" cy="15745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3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293" name="Google Shape;293;p13"/>
            <p:cNvPicPr preferRelativeResize="0"/>
            <p:nvPr/>
          </p:nvPicPr>
          <p:blipFill rotWithShape="1">
            <a:blip r:embed="rId3">
              <a:alphaModFix/>
            </a:blip>
            <a:srcRect l="7812" r="7810" b="7534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5" name="Google Shape;29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0554" y="1970769"/>
            <a:ext cx="7510889" cy="29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2280" y="324169"/>
            <a:ext cx="3007439" cy="144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3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99" name="Google Shape;299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26"/>
          <p:cNvGrpSpPr/>
          <p:nvPr/>
        </p:nvGrpSpPr>
        <p:grpSpPr>
          <a:xfrm>
            <a:off x="44073" y="-15691"/>
            <a:ext cx="12192000" cy="6858002"/>
            <a:chOff x="0" y="317351"/>
            <a:chExt cx="12192000" cy="6858002"/>
          </a:xfrm>
        </p:grpSpPr>
        <p:pic>
          <p:nvPicPr>
            <p:cNvPr id="133" name="Google Shape;133;p26"/>
            <p:cNvPicPr preferRelativeResize="0"/>
            <p:nvPr/>
          </p:nvPicPr>
          <p:blipFill rotWithShape="1">
            <a:blip r:embed="rId3">
              <a:alphaModFix/>
            </a:blip>
            <a:srcRect l="7812" r="7810" b="7534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45" y="390743"/>
            <a:ext cx="1088022" cy="37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31904" y="195198"/>
            <a:ext cx="1423672" cy="770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6"/>
          <p:cNvGrpSpPr/>
          <p:nvPr/>
        </p:nvGrpSpPr>
        <p:grpSpPr>
          <a:xfrm>
            <a:off x="988690" y="2498834"/>
            <a:ext cx="2490373" cy="1860331"/>
            <a:chOff x="1201166" y="4609345"/>
            <a:chExt cx="2490373" cy="1860331"/>
          </a:xfrm>
        </p:grpSpPr>
        <p:sp>
          <p:nvSpPr>
            <p:cNvPr id="138" name="Google Shape;138;p26"/>
            <p:cNvSpPr/>
            <p:nvPr/>
          </p:nvSpPr>
          <p:spPr>
            <a:xfrm>
              <a:off x="1201166" y="4609345"/>
              <a:ext cx="2490373" cy="1860331"/>
            </a:xfrm>
            <a:prstGeom prst="roundRect">
              <a:avLst>
                <a:gd name="adj" fmla="val 19170"/>
              </a:avLst>
            </a:prstGeom>
            <a:gradFill>
              <a:gsLst>
                <a:gs pos="0">
                  <a:srgbClr val="A0F4FD"/>
                </a:gs>
                <a:gs pos="100000">
                  <a:srgbClr val="D2A6FF"/>
                </a:gs>
              </a:gsLst>
              <a:lin ang="0" scaled="0"/>
            </a:gradFill>
            <a:ln w="12700" cap="flat" cmpd="sng">
              <a:solidFill>
                <a:srgbClr val="D2A6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 txBox="1"/>
            <p:nvPr/>
          </p:nvSpPr>
          <p:spPr>
            <a:xfrm>
              <a:off x="1559271" y="5046788"/>
              <a:ext cx="1774163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CO" sz="2800" b="0" i="0" u="none" strike="noStrike" cap="none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Jobs in 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26"/>
          <p:cNvGrpSpPr/>
          <p:nvPr/>
        </p:nvGrpSpPr>
        <p:grpSpPr>
          <a:xfrm>
            <a:off x="4854848" y="3597249"/>
            <a:ext cx="2490373" cy="1860331"/>
            <a:chOff x="5036807" y="4631570"/>
            <a:chExt cx="2490373" cy="1860331"/>
          </a:xfrm>
        </p:grpSpPr>
        <p:sp>
          <p:nvSpPr>
            <p:cNvPr id="141" name="Google Shape;141;p26"/>
            <p:cNvSpPr/>
            <p:nvPr/>
          </p:nvSpPr>
          <p:spPr>
            <a:xfrm>
              <a:off x="5036807" y="4631570"/>
              <a:ext cx="2490373" cy="1860331"/>
            </a:xfrm>
            <a:prstGeom prst="roundRect">
              <a:avLst>
                <a:gd name="adj" fmla="val 19170"/>
              </a:avLst>
            </a:prstGeom>
            <a:gradFill>
              <a:gsLst>
                <a:gs pos="0">
                  <a:srgbClr val="A0F4FD"/>
                </a:gs>
                <a:gs pos="100000">
                  <a:srgbClr val="D2A6FF"/>
                </a:gs>
              </a:gsLst>
              <a:lin ang="0" scaled="0"/>
            </a:gradFill>
            <a:ln w="12700" cap="flat" cmpd="sng">
              <a:solidFill>
                <a:srgbClr val="D2A6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6"/>
            <p:cNvSpPr txBox="1"/>
            <p:nvPr/>
          </p:nvSpPr>
          <p:spPr>
            <a:xfrm>
              <a:off x="5153803" y="5010717"/>
              <a:ext cx="2265632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CO" sz="2800" b="0" i="0" u="none" strike="noStrike" cap="none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New Vocabulary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6"/>
          <p:cNvGrpSpPr/>
          <p:nvPr/>
        </p:nvGrpSpPr>
        <p:grpSpPr>
          <a:xfrm>
            <a:off x="8721006" y="2498833"/>
            <a:ext cx="2490373" cy="1860331"/>
            <a:chOff x="8721006" y="4702261"/>
            <a:chExt cx="2490373" cy="1860331"/>
          </a:xfrm>
        </p:grpSpPr>
        <p:sp>
          <p:nvSpPr>
            <p:cNvPr id="144" name="Google Shape;144;p26"/>
            <p:cNvSpPr/>
            <p:nvPr/>
          </p:nvSpPr>
          <p:spPr>
            <a:xfrm>
              <a:off x="8721006" y="4702261"/>
              <a:ext cx="2490373" cy="1860331"/>
            </a:xfrm>
            <a:prstGeom prst="roundRect">
              <a:avLst>
                <a:gd name="adj" fmla="val 19170"/>
              </a:avLst>
            </a:prstGeom>
            <a:gradFill>
              <a:gsLst>
                <a:gs pos="0">
                  <a:srgbClr val="A0F4FD"/>
                </a:gs>
                <a:gs pos="100000">
                  <a:srgbClr val="D2A6FF"/>
                </a:gs>
              </a:gsLst>
              <a:lin ang="0" scaled="0"/>
            </a:gradFill>
            <a:ln w="12700" cap="flat" cmpd="sng">
              <a:solidFill>
                <a:srgbClr val="D2A6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6">
              <a:hlinkClick r:id="rId7"/>
            </p:cNvPr>
            <p:cNvSpPr txBox="1"/>
            <p:nvPr/>
          </p:nvSpPr>
          <p:spPr>
            <a:xfrm>
              <a:off x="8721006" y="5155392"/>
              <a:ext cx="2482304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CO" sz="2800" b="0" i="0" u="none" strike="noStrike" cap="none" dirty="0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  <a:hlinkClick r:id="rId8"/>
                </a:rPr>
                <a:t>IT</a:t>
              </a:r>
              <a:r>
                <a:rPr lang="es-CO" sz="2800" b="0" i="0" u="none" strike="noStrike" cap="none" dirty="0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s-CO" sz="2800" b="0" i="0" u="none" strike="noStrike" cap="none" dirty="0" err="1">
                  <a:solidFill>
                    <a:srgbClr val="001059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Questions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6"/>
          <p:cNvSpPr txBox="1"/>
          <p:nvPr/>
        </p:nvSpPr>
        <p:spPr>
          <a:xfrm>
            <a:off x="2233877" y="619034"/>
            <a:ext cx="773231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O" sz="4800" dirty="0">
                <a:solidFill>
                  <a:srgbClr val="D2A6FF"/>
                </a:solidFill>
              </a:rPr>
              <a:t>LET’S CHECK WHAT WE STUDIED LAST CLASS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CB4BF0-204E-9B09-8013-CA138EB5BB9D}"/>
              </a:ext>
            </a:extLst>
          </p:cNvPr>
          <p:cNvSpPr txBox="1"/>
          <p:nvPr/>
        </p:nvSpPr>
        <p:spPr>
          <a:xfrm>
            <a:off x="4854848" y="6085077"/>
            <a:ext cx="7229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https://wordwall.net/es/resource/70603592/tech-interview-wh-questions-word-order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l="7812" r="7810" b="7534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2753576" y="1352266"/>
            <a:ext cx="710688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CO" sz="5000" b="0" i="0" u="none" strike="noStrike" cap="non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Table of content</a:t>
            </a:r>
            <a:endParaRPr sz="5000" b="0" i="0" u="none" strike="noStrike" cap="non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76266" y="2461172"/>
            <a:ext cx="790226" cy="790226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3476266" y="3603906"/>
            <a:ext cx="790226" cy="790226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3476266" y="4757859"/>
            <a:ext cx="790226" cy="790226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4630461" y="2580983"/>
            <a:ext cx="4191000" cy="66074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4630461" y="3668648"/>
            <a:ext cx="4191000" cy="66074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630461" y="4822601"/>
            <a:ext cx="4191000" cy="66074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587006" y="2520035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595092" y="3687327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578039" y="4822601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4815519" y="2582804"/>
            <a:ext cx="379508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4498721" y="3687327"/>
            <a:ext cx="443541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The World of 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4630461" y="4723822"/>
            <a:ext cx="423294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CO" sz="28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Pronouns</a:t>
            </a:r>
            <a:r>
              <a:rPr lang="es-CO" sz="28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and </a:t>
            </a:r>
            <a:r>
              <a:rPr lang="es-CO" sz="28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Determiners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2"/>
          <p:cNvCxnSpPr>
            <a:stCxn id="110" idx="4"/>
            <a:endCxn id="111" idx="0"/>
          </p:cNvCxnSpPr>
          <p:nvPr/>
        </p:nvCxnSpPr>
        <p:spPr>
          <a:xfrm>
            <a:off x="3871379" y="3251398"/>
            <a:ext cx="0" cy="352500"/>
          </a:xfrm>
          <a:prstGeom prst="straightConnector1">
            <a:avLst/>
          </a:prstGeom>
          <a:noFill/>
          <a:ln w="381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2"/>
          <p:cNvCxnSpPr>
            <a:stCxn id="117" idx="2"/>
          </p:cNvCxnSpPr>
          <p:nvPr/>
        </p:nvCxnSpPr>
        <p:spPr>
          <a:xfrm>
            <a:off x="3888432" y="4395213"/>
            <a:ext cx="0" cy="345000"/>
          </a:xfrm>
          <a:prstGeom prst="straightConnector1">
            <a:avLst/>
          </a:prstGeom>
          <a:noFill/>
          <a:ln w="381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4" name="Google Shape;124;p2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7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69" name="Google Shape;169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118520" y="1903355"/>
            <a:ext cx="9029445" cy="461173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597743" y="780525"/>
            <a:ext cx="79016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Determiners and pronouns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597744" y="1441690"/>
            <a:ext cx="50504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Read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and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understand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B66B85-9A50-4527-3FAD-B2F7C980F0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407"/>
          <a:stretch/>
        </p:blipFill>
        <p:spPr>
          <a:xfrm>
            <a:off x="571906" y="2344008"/>
            <a:ext cx="3336065" cy="36869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126857-F570-05FE-2190-5B91C86CE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933" y="2365020"/>
            <a:ext cx="4883836" cy="35710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83" name="Google Shape;18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1914724" y="199427"/>
            <a:ext cx="47392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dirty="0" err="1">
                <a:solidFill>
                  <a:srgbClr val="001059"/>
                </a:solidFill>
                <a:latin typeface="Nunito Sans Black"/>
                <a:sym typeface="Nunito Sans Black"/>
              </a:rPr>
              <a:t>Grammar</a:t>
            </a:r>
            <a:r>
              <a:rPr lang="es-CO" sz="4400" dirty="0">
                <a:solidFill>
                  <a:srgbClr val="001059"/>
                </a:solidFill>
                <a:latin typeface="Nunito Sans Black"/>
                <a:sym typeface="Nunito Sans Black"/>
              </a:rPr>
              <a:t> </a:t>
            </a:r>
            <a:r>
              <a:rPr lang="es-CO" sz="4400" dirty="0" err="1">
                <a:solidFill>
                  <a:srgbClr val="001059"/>
                </a:solidFill>
                <a:latin typeface="Nunito Sans Black"/>
                <a:sym typeface="Nunito Sans Black"/>
              </a:rPr>
              <a:t>Pill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A4AB7F-86F3-B192-7E17-5CA019829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18" y="1213231"/>
            <a:ext cx="9326880" cy="52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6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83" name="Google Shape;18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1685764" y="199427"/>
            <a:ext cx="731075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dirty="0" err="1">
                <a:solidFill>
                  <a:srgbClr val="001059"/>
                </a:solidFill>
                <a:latin typeface="Nunito Sans Black"/>
                <a:sym typeface="Nunito Sans Black"/>
              </a:rPr>
              <a:t>Grammar</a:t>
            </a:r>
            <a:r>
              <a:rPr lang="es-CO" sz="4400" dirty="0">
                <a:solidFill>
                  <a:srgbClr val="001059"/>
                </a:solidFill>
                <a:latin typeface="Nunito Sans Black"/>
                <a:sym typeface="Nunito Sans Black"/>
              </a:rPr>
              <a:t> </a:t>
            </a:r>
            <a:r>
              <a:rPr lang="es-CO" sz="4400" dirty="0" err="1">
                <a:solidFill>
                  <a:srgbClr val="001059"/>
                </a:solidFill>
                <a:latin typeface="Nunito Sans Black"/>
                <a:sym typeface="Nunito Sans Black"/>
              </a:rPr>
              <a:t>Pill</a:t>
            </a:r>
            <a:r>
              <a:rPr lang="es-CO" sz="4400" dirty="0">
                <a:solidFill>
                  <a:srgbClr val="001059"/>
                </a:solidFill>
                <a:latin typeface="Nunito Sans Black"/>
                <a:sym typeface="Nunito Sans Black"/>
              </a:rPr>
              <a:t>- </a:t>
            </a:r>
            <a:r>
              <a:rPr lang="es-CO" sz="4400" dirty="0" err="1">
                <a:solidFill>
                  <a:srgbClr val="001059"/>
                </a:solidFill>
                <a:latin typeface="Nunito Sans Black"/>
                <a:sym typeface="Nunito Sans Black"/>
              </a:rPr>
              <a:t>Examples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1A370C-CC4D-5F19-3E11-EC91C89C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57" y="1204671"/>
            <a:ext cx="8976412" cy="44882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42CB6DC-E789-BF40-EC66-76DBDD6B6057}"/>
              </a:ext>
            </a:extLst>
          </p:cNvPr>
          <p:cNvSpPr txBox="1"/>
          <p:nvPr/>
        </p:nvSpPr>
        <p:spPr>
          <a:xfrm>
            <a:off x="1028699" y="5519713"/>
            <a:ext cx="7613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https://agendaweb.org/exercises/grammar/possessive/determiners-write-3.htm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7F15C8-2B53-DCE9-A7CA-8F30816A8195}"/>
              </a:ext>
            </a:extLst>
          </p:cNvPr>
          <p:cNvSpPr txBox="1"/>
          <p:nvPr/>
        </p:nvSpPr>
        <p:spPr>
          <a:xfrm>
            <a:off x="1028699" y="6042933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https://agendaweb.org/exercises/grammar/possessive/write.htm</a:t>
            </a:r>
          </a:p>
        </p:txBody>
      </p:sp>
    </p:spTree>
    <p:extLst>
      <p:ext uri="{BB962C8B-B14F-4D97-AF65-F5344CB8AC3E}">
        <p14:creationId xmlns:p14="http://schemas.microsoft.com/office/powerpoint/2010/main" val="89551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83" name="Google Shape;18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1914724" y="199427"/>
            <a:ext cx="418127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Let’s</a:t>
            </a:r>
            <a:r>
              <a:rPr lang="es-CO" sz="44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r>
              <a:rPr lang="es-CO" sz="44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Practice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23C171-9F2A-08B3-FDD0-8E6F1486E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96" y="977143"/>
            <a:ext cx="8721969" cy="490371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A2356C8-0721-A575-5230-9869A75C7644}"/>
              </a:ext>
            </a:extLst>
          </p:cNvPr>
          <p:cNvSpPr txBox="1"/>
          <p:nvPr/>
        </p:nvSpPr>
        <p:spPr>
          <a:xfrm>
            <a:off x="1141753" y="5726967"/>
            <a:ext cx="7843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https://wordwall.net/es/resource/15833517/possessive-adjectives-and-possessive-pronouns</a:t>
            </a:r>
          </a:p>
        </p:txBody>
      </p:sp>
    </p:spTree>
    <p:extLst>
      <p:ext uri="{BB962C8B-B14F-4D97-AF65-F5344CB8AC3E}">
        <p14:creationId xmlns:p14="http://schemas.microsoft.com/office/powerpoint/2010/main" val="123885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55" name="Google Shape;15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556442" y="2341499"/>
            <a:ext cx="5091789" cy="33595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597743" y="1597681"/>
            <a:ext cx="50504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Discuss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following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questions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E046D0-C9CF-3E43-4A75-65BE66598E88}"/>
              </a:ext>
            </a:extLst>
          </p:cNvPr>
          <p:cNvSpPr txBox="1"/>
          <p:nvPr/>
        </p:nvSpPr>
        <p:spPr>
          <a:xfrm>
            <a:off x="2500" y="5983247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https://padlet.com/gomelendezcarolina/group-167-answer-the-following-questions-what-kinds-of-techn-92bmlg407fzkfxis</a:t>
            </a:r>
          </a:p>
        </p:txBody>
      </p:sp>
      <p:pic>
        <p:nvPicPr>
          <p:cNvPr id="5" name="Imagen 4">
            <a:hlinkClick r:id="rId7"/>
            <a:extLst>
              <a:ext uri="{FF2B5EF4-FFF2-40B4-BE49-F238E27FC236}">
                <a16:creationId xmlns:a16="http://schemas.microsoft.com/office/drawing/2014/main" id="{485E9E1F-B0BB-F103-D8B8-7AF3B3DAE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7" y="2402786"/>
            <a:ext cx="2511057" cy="18244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86DBCB-0BF5-3405-D86B-56C977709B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647" t="15999" r="26851" b="5213"/>
          <a:stretch/>
        </p:blipFill>
        <p:spPr bwMode="auto">
          <a:xfrm>
            <a:off x="3354846" y="2738616"/>
            <a:ext cx="2609850" cy="2486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9462222" y="0"/>
            <a:ext cx="2729778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83" name="Google Shape;18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118520" y="2131748"/>
            <a:ext cx="9029445" cy="43833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1914724" y="199427"/>
            <a:ext cx="244626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0" i="0" u="none" strike="noStrike" cap="none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Practice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449913" y="2131748"/>
            <a:ext cx="853091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10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636363"/>
                </a:solidFill>
                <a:effectLst/>
                <a:latin typeface="Nunito Sans" pitchFamily="2" charset="0"/>
              </a:rPr>
              <a:t>The origins of information technology trace back to ancient civilizations, where humans initially served as "computers," performing computational tasks manually. _____ invention of machines revolutionized _____ processes, leading to the development of modern information technology. _____</a:t>
            </a:r>
            <a:r>
              <a:rPr lang="en-US" sz="2400" b="0" i="0" u="sng" dirty="0">
                <a:solidFill>
                  <a:srgbClr val="636363"/>
                </a:solidFill>
                <a:effectLst/>
                <a:latin typeface="Nunito Sans" pitchFamily="2" charset="0"/>
              </a:rPr>
              <a:t>, </a:t>
            </a:r>
            <a:r>
              <a:rPr lang="en-US" sz="2400" b="0" i="0" dirty="0">
                <a:solidFill>
                  <a:srgbClr val="636363"/>
                </a:solidFill>
                <a:effectLst/>
                <a:latin typeface="Nunito Sans" pitchFamily="2" charset="0"/>
              </a:rPr>
              <a:t> information tethered to physical forms, then _____ has transcended boundaries, becoming _____ disembodied and accessible issue from anywhere through advancements like cloud technology. Recent strides in IT owe _____ existence to the continuous refinement of computing systems.</a:t>
            </a:r>
            <a:endParaRPr lang="en-US" sz="2400" dirty="0">
              <a:latin typeface="Nunito Sans" pitchFamily="2" charset="0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35379" y="1053451"/>
            <a:ext cx="875997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Fill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in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blanks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using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an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appropriate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determiner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or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b="0" i="0" u="none" strike="noStrike" cap="none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pronoun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from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 box: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their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a,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these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first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s-CO" sz="2400" dirty="0" err="1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it</a:t>
            </a:r>
            <a:r>
              <a:rPr lang="es-CO" sz="2400" dirty="0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1001</Words>
  <Application>Microsoft Office PowerPoint</Application>
  <PresentationFormat>Panorámica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Nunito Sans</vt:lpstr>
      <vt:lpstr>Nunito Sans Black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Cymetria Diseño</dc:creator>
  <cp:lastModifiedBy>Carolina Gomez Melendez</cp:lastModifiedBy>
  <cp:revision>27</cp:revision>
  <dcterms:created xsi:type="dcterms:W3CDTF">2023-12-20T20:41:55Z</dcterms:created>
  <dcterms:modified xsi:type="dcterms:W3CDTF">2024-05-23T01:55:21Z</dcterms:modified>
</cp:coreProperties>
</file>